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91" r:id="rId4"/>
    <p:sldId id="293" r:id="rId5"/>
    <p:sldId id="296" r:id="rId6"/>
    <p:sldId id="294" r:id="rId7"/>
    <p:sldId id="295" r:id="rId8"/>
    <p:sldId id="334" r:id="rId9"/>
    <p:sldId id="315" r:id="rId10"/>
    <p:sldId id="336" r:id="rId11"/>
    <p:sldId id="338" r:id="rId12"/>
    <p:sldId id="340" r:id="rId13"/>
    <p:sldId id="341" r:id="rId14"/>
    <p:sldId id="329" r:id="rId15"/>
    <p:sldId id="319" r:id="rId16"/>
    <p:sldId id="330" r:id="rId17"/>
    <p:sldId id="342" r:id="rId18"/>
    <p:sldId id="333" r:id="rId19"/>
    <p:sldId id="320" r:id="rId20"/>
    <p:sldId id="321" r:id="rId21"/>
    <p:sldId id="322" r:id="rId22"/>
    <p:sldId id="323" r:id="rId23"/>
    <p:sldId id="332" r:id="rId24"/>
    <p:sldId id="304" r:id="rId25"/>
    <p:sldId id="305" r:id="rId26"/>
    <p:sldId id="309" r:id="rId27"/>
    <p:sldId id="308" r:id="rId28"/>
    <p:sldId id="310" r:id="rId29"/>
    <p:sldId id="331" r:id="rId30"/>
    <p:sldId id="297" r:id="rId3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6E9"/>
    <a:srgbClr val="FF99CC"/>
    <a:srgbClr val="83D7F1"/>
    <a:srgbClr val="FC88EE"/>
    <a:srgbClr val="4EEC34"/>
    <a:srgbClr val="128CCB"/>
    <a:srgbClr val="1876B1"/>
    <a:srgbClr val="00A0E3"/>
    <a:srgbClr val="0D98D9"/>
    <a:srgbClr val="11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A3409-96CC-458C-8769-651E7A857568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CE7E2-63B6-42C2-8D31-AE071A7789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3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C13EF5-5EAD-4E2C-838D-165109F1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1DB9EA3-7EA4-4180-BA90-070C28C38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8E2883-42AD-4628-B7BD-88E3E061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FE0C0A-0EE7-49E5-B260-30E46D3D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F2D652-7403-4C26-8F8F-16BF5D78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32A315-F637-4E5F-BD7D-BFB53FF7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8A39EF-739C-4D0B-9559-D7D299B4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B96877-D72B-4488-8200-EAAAB706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7FBBCE-593C-4FB1-A755-EADD3794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4C8649-62E8-43C8-AD00-71B8CC8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50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4ACD90F-E82A-4EB6-A0B9-F8F442D31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21F90F2-57D4-4CD7-8093-1BC2D5FD7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F9F89A-3650-4519-8C3A-6679504A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3779E0-94DC-43DA-A0A6-350364AB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FF8FB2-3F55-41AC-8BCE-1B520863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47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B94F1E-48F7-4344-B234-1322E100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B07CA7-FD34-441A-80C0-112772A1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DD104A-6FE6-48FA-825B-183F5CB2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3EF8E9-03B1-4F64-87F0-7366E8C1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4F2CD1-D73A-497F-BFC4-6ACD47B4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C009C9-974B-4916-82A1-9F38DA53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871C40-69E2-4005-81AA-02754577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104613-5493-4FB0-87CD-915EF734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30866D-88B6-4D38-A5AB-1C7BDFC7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383EDE-BB71-4144-B178-DCE2E747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18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E3356E-887C-4C94-B73E-178ABB82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C21B52-A807-42F5-9F62-3B9C2EC89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640858-6C4C-4DB4-90F8-B45FE1B7E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475238-7BE4-4B8B-B01C-726B9E1B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965C1A-0874-4EA3-B39B-9CB652C8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609956-3705-4B72-AB0E-D657543C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A4081-27C8-4555-A6D3-4F03B1EB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3E4D99-F48D-49FA-80C2-F901F039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CD4C57-B17D-444D-A785-4F3086413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40D3962-1801-4B19-839A-67A3491C2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4201F0-06AD-48BB-B218-3662EE47A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3433766-2D4B-4D86-97C8-EF5B0AE5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ED4C75-D0CB-4659-8080-11A7E0D3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13BC0AF-1FE0-450C-8520-83D406F8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69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20E14-596B-4C2D-9C61-1DB00FD7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4F56DA5-E2BD-4792-A491-88323FCA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15DC299-A554-40D5-8E09-B8C786FB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BC3AA5-6E88-428D-A332-B62F6382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06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4DE39DD-184D-4BB3-B55D-2B3F4EBA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ACC73C0-0001-4551-B7BE-EF082C2F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4F8ED4-DE20-4CA6-9ECF-11375E58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10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904B4-8CB9-4CC1-9E81-BFC10AED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A2129A-EAF9-4D6D-B3B7-FFFD66E9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0D35A9-4981-4ADA-8558-9CEF7A7C3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F28B25-0398-40BB-91D2-05CFB434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010A30B-B70A-4391-ACA3-9E16478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9D011AA-62CD-464E-A590-955D0B1E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2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CAB6A2-C6B5-4481-9DB8-7EA28CA6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E5334DC-BD25-49E2-BC21-73EA338F8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0ACB7F-806D-4875-93E3-4E34577A2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C189AA-B4EC-44DC-B21C-CFA99BD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98AA46-4ADC-4BC1-BA4A-871C039E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25FD53-69F3-4572-8F1C-E988A521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DB8DAC-8DE1-4C8E-B859-1449BC2C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8C8905-482C-42B2-8C88-97F547DE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000E7B-B480-46BB-A66B-89AC5FFFA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6B80-6F6C-4437-ACD0-4ED7D95587D3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269372-1206-4057-944C-7094DCCCC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D99523-5D74-40CC-AB0B-AD0885CC7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FC99-0C0C-498F-B7F3-08A803657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1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2EAF38-31C5-4A5B-924D-D00B72E1E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13D366-6780-44BF-9682-D5EABFCE98E0}"/>
              </a:ext>
            </a:extLst>
          </p:cNvPr>
          <p:cNvSpPr txBox="1"/>
          <p:nvPr/>
        </p:nvSpPr>
        <p:spPr>
          <a:xfrm>
            <a:off x="564532" y="1400768"/>
            <a:ext cx="73141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стандарт.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применения.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800" b="1" dirty="0" smtClean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4685288" y="3798680"/>
            <a:ext cx="1553671" cy="954861"/>
          </a:xfrm>
          <a:custGeom>
            <a:avLst/>
            <a:gdLst>
              <a:gd name="connsiteX0" fmla="*/ 0 w 1553671"/>
              <a:gd name="connsiteY0" fmla="*/ 0 h 954861"/>
              <a:gd name="connsiteX1" fmla="*/ 72829 w 1553671"/>
              <a:gd name="connsiteY1" fmla="*/ 291314 h 954861"/>
              <a:gd name="connsiteX2" fmla="*/ 186117 w 1553671"/>
              <a:gd name="connsiteY2" fmla="*/ 598811 h 954861"/>
              <a:gd name="connsiteX3" fmla="*/ 299406 w 1553671"/>
              <a:gd name="connsiteY3" fmla="*/ 728284 h 954861"/>
              <a:gd name="connsiteX4" fmla="*/ 501707 w 1553671"/>
              <a:gd name="connsiteY4" fmla="*/ 849664 h 954861"/>
              <a:gd name="connsiteX5" fmla="*/ 784928 w 1553671"/>
              <a:gd name="connsiteY5" fmla="*/ 922492 h 954861"/>
              <a:gd name="connsiteX6" fmla="*/ 1165254 w 1553671"/>
              <a:gd name="connsiteY6" fmla="*/ 930584 h 954861"/>
              <a:gd name="connsiteX7" fmla="*/ 1553671 w 1553671"/>
              <a:gd name="connsiteY7" fmla="*/ 954861 h 954861"/>
              <a:gd name="connsiteX8" fmla="*/ 1553671 w 1553671"/>
              <a:gd name="connsiteY8" fmla="*/ 954861 h 9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3671" h="954861">
                <a:moveTo>
                  <a:pt x="0" y="0"/>
                </a:moveTo>
                <a:cubicBezTo>
                  <a:pt x="20905" y="95756"/>
                  <a:pt x="41810" y="191512"/>
                  <a:pt x="72829" y="291314"/>
                </a:cubicBezTo>
                <a:cubicBezTo>
                  <a:pt x="103849" y="391116"/>
                  <a:pt x="148354" y="525983"/>
                  <a:pt x="186117" y="598811"/>
                </a:cubicBezTo>
                <a:cubicBezTo>
                  <a:pt x="223880" y="671639"/>
                  <a:pt x="246808" y="686475"/>
                  <a:pt x="299406" y="728284"/>
                </a:cubicBezTo>
                <a:cubicBezTo>
                  <a:pt x="352004" y="770093"/>
                  <a:pt x="420787" y="817296"/>
                  <a:pt x="501707" y="849664"/>
                </a:cubicBezTo>
                <a:cubicBezTo>
                  <a:pt x="582627" y="882032"/>
                  <a:pt x="674337" y="909005"/>
                  <a:pt x="784928" y="922492"/>
                </a:cubicBezTo>
                <a:cubicBezTo>
                  <a:pt x="895519" y="935979"/>
                  <a:pt x="1037130" y="925189"/>
                  <a:pt x="1165254" y="930584"/>
                </a:cubicBezTo>
                <a:cubicBezTo>
                  <a:pt x="1293378" y="935979"/>
                  <a:pt x="1553671" y="954861"/>
                  <a:pt x="1553671" y="954861"/>
                </a:cubicBezTo>
                <a:lnTo>
                  <a:pt x="1553671" y="954861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678314"/>
            <a:ext cx="10457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456724" y="1251639"/>
            <a:ext cx="114299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444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погружения дилатометра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(0,5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±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0,2) м/мин</a:t>
            </a:r>
          </a:p>
          <a:p>
            <a:pPr marL="806450" indent="444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показаний</a:t>
            </a:r>
          </a:p>
          <a:p>
            <a:pPr marL="342900" indent="-342900">
              <a:spcBef>
                <a:spcPts val="12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текущие значения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cap="small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cap="smal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 глубины погружения</a:t>
            </a:r>
          </a:p>
          <a:p>
            <a:pPr marL="342900" indent="-342900">
              <a:spcBef>
                <a:spcPts val="120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стабилизированные значения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каждый метр погружения </a:t>
            </a:r>
            <a:endParaRPr lang="ru-RU" sz="2000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692087" y="3051716"/>
            <a:ext cx="4091" cy="19016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688383" y="4955841"/>
            <a:ext cx="2966682" cy="6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976250" y="4530640"/>
            <a:ext cx="264" cy="440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8" idx="1"/>
          </p:cNvCxnSpPr>
          <p:nvPr/>
        </p:nvCxnSpPr>
        <p:spPr>
          <a:xfrm>
            <a:off x="6931255" y="4758555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38840" y="4764531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29316" y="4439446"/>
            <a:ext cx="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6231168" y="4758555"/>
            <a:ext cx="700087" cy="2381"/>
          </a:xfrm>
          <a:custGeom>
            <a:avLst/>
            <a:gdLst>
              <a:gd name="connsiteX0" fmla="*/ 0 w 700087"/>
              <a:gd name="connsiteY0" fmla="*/ 2381 h 2381"/>
              <a:gd name="connsiteX1" fmla="*/ 700087 w 700087"/>
              <a:gd name="connsiteY1" fmla="*/ 0 h 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0087" h="2381">
                <a:moveTo>
                  <a:pt x="0" y="2381"/>
                </a:moveTo>
                <a:lnTo>
                  <a:pt x="700087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5564418" y="4721665"/>
            <a:ext cx="513" cy="257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4225" y="4906475"/>
            <a:ext cx="256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0     </a:t>
            </a:r>
            <a:r>
              <a:rPr lang="en-US" sz="1400" dirty="0" smtClean="0"/>
              <a:t>1        </a:t>
            </a:r>
            <a:r>
              <a:rPr lang="ru-RU" sz="1400" dirty="0" smtClean="0"/>
              <a:t>    </a:t>
            </a:r>
            <a:r>
              <a:rPr lang="en-US" sz="1400" dirty="0" smtClean="0"/>
              <a:t>3         </a:t>
            </a:r>
            <a:r>
              <a:rPr lang="ru-RU" sz="1400" dirty="0" smtClean="0"/>
              <a:t>   </a:t>
            </a:r>
            <a:r>
              <a:rPr lang="en-US" sz="1400" dirty="0" smtClean="0"/>
              <a:t>  </a:t>
            </a:r>
            <a:r>
              <a:rPr lang="en-US" sz="1400" dirty="0" smtClean="0"/>
              <a:t>5         </a:t>
            </a:r>
            <a:r>
              <a:rPr lang="ru-RU" sz="1400" dirty="0" smtClean="0"/>
              <a:t>     </a:t>
            </a:r>
            <a:r>
              <a:rPr lang="en-US" sz="1400" dirty="0" smtClean="0"/>
              <a:t>  7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878496" y="317959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ru-RU" dirty="0" smtClean="0"/>
              <a:t>, МПа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463741" y="455198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мин</a:t>
            </a:r>
            <a:endParaRPr lang="ru-RU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5682"/>
              </p:ext>
            </p:extLst>
          </p:nvPr>
        </p:nvGraphicFramePr>
        <p:xfrm>
          <a:off x="829339" y="5323704"/>
          <a:ext cx="10207257" cy="11114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24894"/>
                <a:gridCol w="1517991"/>
                <a:gridCol w="1898839"/>
                <a:gridCol w="1665533"/>
              </a:tblGrid>
              <a:tr h="404218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Текущее значение контактного давления </a:t>
                      </a:r>
                      <a:r>
                        <a:rPr lang="en-US" i="1" dirty="0" smtClean="0"/>
                        <a:t>q</a:t>
                      </a:r>
                      <a:r>
                        <a:rPr lang="ru-RU" dirty="0" smtClean="0"/>
                        <a:t>, МПа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q ≤ </a:t>
                      </a:r>
                      <a:r>
                        <a:rPr lang="en-US" dirty="0" smtClean="0"/>
                        <a:t>0,07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0,07 &lt; </a:t>
                      </a:r>
                      <a:r>
                        <a:rPr lang="en-US" i="1" dirty="0" smtClean="0"/>
                        <a:t>q ≤ </a:t>
                      </a:r>
                      <a:r>
                        <a:rPr lang="en-US" dirty="0" smtClean="0"/>
                        <a:t>0,35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q </a:t>
                      </a:r>
                      <a:r>
                        <a:rPr lang="en-US" dirty="0" smtClean="0"/>
                        <a:t>&gt; 0,35</a:t>
                      </a:r>
                      <a:endParaRPr lang="ru-RU" dirty="0"/>
                    </a:p>
                  </a:txBody>
                  <a:tcPr/>
                </a:tc>
              </a:tr>
              <a:tr h="70722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Изменение контактного давления за последние 2 минуты </a:t>
                      </a:r>
                      <a:r>
                        <a:rPr lang="ru-RU" b="1" i="1" dirty="0" smtClean="0"/>
                        <a:t>∆</a:t>
                      </a:r>
                      <a:r>
                        <a:rPr lang="en-US" b="1" i="1" dirty="0" smtClean="0"/>
                        <a:t>q</a:t>
                      </a:r>
                      <a:r>
                        <a:rPr lang="ru-RU" b="1" i="1" dirty="0" smtClean="0"/>
                        <a:t>, </a:t>
                      </a:r>
                      <a:r>
                        <a:rPr lang="ru-RU" b="1" i="0" dirty="0" smtClean="0"/>
                        <a:t>МПа</a:t>
                      </a:r>
                      <a:endParaRPr lang="ru-RU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более 0,003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более </a:t>
                      </a: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0,006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более </a:t>
                      </a:r>
                      <a:endParaRPr lang="en-US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0,015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Овал 19"/>
          <p:cNvSpPr/>
          <p:nvPr/>
        </p:nvSpPr>
        <p:spPr>
          <a:xfrm>
            <a:off x="4666447" y="3773317"/>
            <a:ext cx="57600" cy="566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956411" y="4492157"/>
            <a:ext cx="57600" cy="566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545779" y="4685017"/>
            <a:ext cx="57600" cy="566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209323" y="4725477"/>
            <a:ext cx="57600" cy="566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6905235" y="4725477"/>
            <a:ext cx="57600" cy="566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41765" y="3529269"/>
            <a:ext cx="752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endParaRPr lang="en-US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      </a:t>
            </a:r>
            <a:r>
              <a:rPr lang="en-US" i="1" dirty="0" smtClean="0"/>
              <a:t>q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i="1" baseline="-4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4881" y="3916338"/>
            <a:ext cx="2008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 </a:t>
            </a:r>
            <a:r>
              <a:rPr lang="en-US" dirty="0" smtClean="0"/>
              <a:t>   </a:t>
            </a:r>
          </a:p>
          <a:p>
            <a:r>
              <a:rPr lang="en-US" i="1" dirty="0" smtClean="0"/>
              <a:t>q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i="1" dirty="0" smtClean="0"/>
              <a:t>q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3         </a:t>
            </a:r>
            <a:r>
              <a:rPr lang="en-US" i="1" dirty="0" smtClean="0"/>
              <a:t>q</a:t>
            </a:r>
            <a:r>
              <a:rPr lang="en-US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baseline="-45000" dirty="0" smtClean="0">
                <a:latin typeface="Arial" panose="020B0604020202020204" pitchFamily="34" charset="0"/>
                <a:cs typeface="Arial" panose="020B0604020202020204" pitchFamily="34" charset="0"/>
              </a:rPr>
              <a:t>i      </a:t>
            </a:r>
            <a:endParaRPr lang="ru-RU" i="1" baseline="-45000" dirty="0"/>
          </a:p>
        </p:txBody>
      </p:sp>
    </p:spTree>
    <p:extLst>
      <p:ext uri="{BB962C8B-B14F-4D97-AF65-F5344CB8AC3E}">
        <p14:creationId xmlns:p14="http://schemas.microsoft.com/office/powerpoint/2010/main" val="2711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815011" y="6582569"/>
            <a:ext cx="356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678314"/>
            <a:ext cx="10457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результатов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520995" y="1145141"/>
            <a:ext cx="11419367" cy="5298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Расчетная формула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 = C q K</a:t>
            </a:r>
            <a:r>
              <a:rPr kumimoji="0" lang="ru-RU" sz="8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ѵ</a:t>
            </a:r>
            <a:endParaRPr kumimoji="0" lang="ru-RU" sz="8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9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   C   –  постоянная расклинивающего дилатометра, зависящая от соотношения геометрических размеров, принимаемая равной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35,6;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q   – контактное давление по рабочей грани расклинивающего дилатометра, МПа;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</a:t>
            </a:r>
            <a:r>
              <a:rPr kumimoji="0" lang="ru-RU" sz="4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ѵ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коэффициент разновидности грунта, принимаемый равным: </a:t>
            </a:r>
            <a:r>
              <a:rPr lang="ru-RU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5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</a:t>
            </a:r>
            <a:r>
              <a:rPr kumimoji="0" lang="ru-RU" sz="56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ѵ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0,91</a:t>
            </a: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для песков и супесей</a:t>
            </a:r>
            <a:r>
              <a:rPr lang="ru-RU" sz="4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5600" b="1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5600" b="1" i="1" baseline="-25000" dirty="0" smtClean="0">
                <a:latin typeface="Arial" pitchFamily="34" charset="0"/>
                <a:cs typeface="Arial" pitchFamily="34" charset="0"/>
              </a:rPr>
              <a:t>ѵ</a:t>
            </a:r>
            <a:r>
              <a:rPr kumimoji="0" lang="ru-RU" sz="5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0,88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для суглинков</a:t>
            </a:r>
            <a:r>
              <a:rPr lang="en-US" sz="4900" dirty="0" smtClean="0">
                <a:latin typeface="Arial" pitchFamily="34" charset="0"/>
                <a:cs typeface="Arial" pitchFamily="34" charset="0"/>
              </a:rPr>
              <a:t>,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5600" b="1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5600" b="1" i="1" baseline="-25000" dirty="0" smtClean="0">
                <a:latin typeface="Arial" pitchFamily="34" charset="0"/>
                <a:cs typeface="Arial" pitchFamily="34" charset="0"/>
              </a:rPr>
              <a:t>ѵ</a:t>
            </a:r>
            <a:r>
              <a:rPr lang="ru-RU" sz="56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5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 0,82 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для глин.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Корректирующие коэффициенты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Коэффициент стабилизации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64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стаб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используется для приведение текущих значений контактного давления к стабилизированным.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8000" b="1" i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8000" b="1" i="1" baseline="-25000" dirty="0" smtClean="0">
                <a:latin typeface="Arial" pitchFamily="34" charset="0"/>
                <a:cs typeface="Arial" pitchFamily="34" charset="0"/>
              </a:rPr>
              <a:t>стаб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q</a:t>
            </a:r>
            <a:r>
              <a:rPr kumimoji="0" lang="ru-RU" sz="8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8000" b="1" i="1" u="none" strike="noStrike" kern="1200" cap="none" spc="0" normalizeH="0" baseline="-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/ q</a:t>
            </a:r>
            <a:r>
              <a:rPr kumimoji="0" lang="ru-RU" sz="8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8000" b="1" i="1" u="none" strike="noStrike" kern="1200" cap="none" spc="0" normalizeH="0" baseline="-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Понижающая поправка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∆ q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учитывающая гидростатическое давление воды на уровне расположения датчика давления.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∆q = 0,001 (Н - h</a:t>
            </a:r>
            <a:r>
              <a:rPr kumimoji="0" lang="ru-RU" sz="8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ru-RU" sz="8000" b="1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g,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где    Н – глубина испытания, м;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h</a:t>
            </a:r>
            <a:r>
              <a:rPr kumimoji="0" lang="ru-RU" sz="4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глубина залегания уровня подземных вод, м;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ru-RU" sz="4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плотность подземной воды, равная 1, т/м3;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g – ускорение свободного падения, м/с</a:t>
            </a:r>
            <a:r>
              <a:rPr kumimoji="0" lang="ru-RU" sz="4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Корректирующий коэффициент </a:t>
            </a: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Кd</a:t>
            </a:r>
            <a:r>
              <a:rPr kumimoji="0" lang="ru-RU" sz="6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принимаемый по результатам сопоставительных испытаний.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678314"/>
            <a:ext cx="1045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Обработка результатов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99644" y="2223517"/>
          <a:ext cx="7720001" cy="545458"/>
        </p:xfrm>
        <a:graphic>
          <a:graphicData uri="http://schemas.openxmlformats.org/drawingml/2006/table">
            <a:tbl>
              <a:tblPr/>
              <a:tblGrid>
                <a:gridCol w="3868193"/>
                <a:gridCol w="3851808"/>
              </a:tblGrid>
              <a:tr h="545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Перевод текущих значений контактного давления к стабилизированным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К</a:t>
                      </a:r>
                      <a:r>
                        <a:rPr lang="ru-RU" sz="2000" b="1" i="1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стаб 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b="1" i="1" baseline="-25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2000" b="1" i="1" baseline="-450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US" sz="2000" b="1" i="1" baseline="-25000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b="1" i="1" baseline="-400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99844" y="3013510"/>
          <a:ext cx="7703618" cy="498433"/>
        </p:xfrm>
        <a:graphic>
          <a:graphicData uri="http://schemas.openxmlformats.org/drawingml/2006/table">
            <a:tbl>
              <a:tblPr/>
              <a:tblGrid>
                <a:gridCol w="3878488"/>
                <a:gridCol w="3825130"/>
              </a:tblGrid>
              <a:tr h="49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Учет влияния гидростатического давления подземных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вод</a:t>
                      </a:r>
                      <a:endParaRPr lang="en-US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48105" indent="-13481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∆ </a:t>
                      </a:r>
                      <a:r>
                        <a:rPr lang="en-US" sz="2000" b="1" i="1" dirty="0"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0,001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 </a:t>
                      </a:r>
                      <a:r>
                        <a:rPr lang="ru-RU" sz="2000" b="1" spc="15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2000" b="1" i="1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2000" b="1" i="1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2000" b="1" i="1" baseline="-25000" dirty="0" smtClean="0"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16028" y="3786413"/>
          <a:ext cx="7695526" cy="530406"/>
        </p:xfrm>
        <a:graphic>
          <a:graphicData uri="http://schemas.openxmlformats.org/drawingml/2006/table">
            <a:tbl>
              <a:tblPr/>
              <a:tblGrid>
                <a:gridCol w="3866903"/>
                <a:gridCol w="3828623"/>
              </a:tblGrid>
              <a:tr h="53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Вычисление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модуля деформации грунта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5748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-2340610" algn="l"/>
                          <a:tab pos="-630555" algn="l"/>
                          <a:tab pos="4114800" algn="l"/>
                        </a:tabLs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n-US" sz="2000" b="1" i="1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en-US" sz="2000" b="1" i="1" dirty="0" smtClean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 q 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2000" b="1" i="1" baseline="-25000" dirty="0" smtClean="0">
                          <a:latin typeface="Times New Roman"/>
                          <a:ea typeface="Times New Roman"/>
                        </a:rPr>
                        <a:t>ѵ</a:t>
                      </a:r>
                      <a:endParaRPr lang="ru-RU" sz="20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96363" y="4580888"/>
          <a:ext cx="3895750" cy="439420"/>
        </p:xfrm>
        <a:graphic>
          <a:graphicData uri="http://schemas.openxmlformats.org/drawingml/2006/table">
            <a:tbl>
              <a:tblPr/>
              <a:tblGrid>
                <a:gridCol w="3895750"/>
              </a:tblGrid>
              <a:tr h="43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Статистическая обработка значений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16032" y="5272528"/>
          <a:ext cx="3892265" cy="715010"/>
        </p:xfrm>
        <a:graphic>
          <a:graphicData uri="http://schemas.openxmlformats.org/drawingml/2006/table">
            <a:tbl>
              <a:tblPr/>
              <a:tblGrid>
                <a:gridCol w="3892265"/>
              </a:tblGrid>
              <a:tr h="715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Корректировка модуля деформации по результатам сопоставительных испытаний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4638381" y="1988289"/>
            <a:ext cx="85061" cy="191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638381" y="2789275"/>
            <a:ext cx="85061" cy="191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638381" y="3576084"/>
            <a:ext cx="85061" cy="191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638381" y="4362892"/>
            <a:ext cx="85061" cy="191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638381" y="5054008"/>
            <a:ext cx="85061" cy="191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07935" y="1383738"/>
          <a:ext cx="3835626" cy="573734"/>
        </p:xfrm>
        <a:graphic>
          <a:graphicData uri="http://schemas.openxmlformats.org/drawingml/2006/table">
            <a:tbl>
              <a:tblPr/>
              <a:tblGrid>
                <a:gridCol w="3835626"/>
              </a:tblGrid>
              <a:tr h="57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Измерение текущих и стабилизированных значений контактного давления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692114" y="1990641"/>
            <a:ext cx="882032" cy="238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725991" y="694498"/>
            <a:ext cx="10457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Корректировка модуля деформации по результатам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сопоставительных испытаний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03727" y="1722083"/>
          <a:ext cx="6078220" cy="4521840"/>
        </p:xfrm>
        <a:graphic>
          <a:graphicData uri="http://schemas.openxmlformats.org/drawingml/2006/table">
            <a:tbl>
              <a:tblPr/>
              <a:tblGrid>
                <a:gridCol w="3039110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ответственности здания и сооружения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 сопоставления и корректировки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- повышенный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штампы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типа </a:t>
                      </a: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I-IV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невозможности </a:t>
                      </a: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проведения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штамповых испытаний используется коэффициент деформационной анизотропии </a:t>
                      </a:r>
                      <a:r>
                        <a:rPr lang="ru-RU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ru-RU" sz="1600" b="1" i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α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- нормальный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коэффициент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деформационной анизотропии </a:t>
                      </a:r>
                      <a:r>
                        <a:rPr lang="ru-RU" sz="16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r>
                        <a:rPr lang="ru-RU" sz="1600" b="1" i="1" baseline="-25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α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 пониженный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проводятся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8137" y="2670894"/>
            <a:ext cx="1468245" cy="168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4352" r="57046" b="4343"/>
          <a:stretch/>
        </p:blipFill>
        <p:spPr bwMode="auto">
          <a:xfrm>
            <a:off x="499689" y="1169536"/>
            <a:ext cx="4595816" cy="515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276850" y="3362325"/>
            <a:ext cx="447675" cy="38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42483" r="50774" b="32345"/>
          <a:stretch/>
        </p:blipFill>
        <p:spPr bwMode="auto">
          <a:xfrm>
            <a:off x="6058982" y="1009296"/>
            <a:ext cx="1066553" cy="13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9" t="29200" r="25149" b="54310"/>
          <a:stretch/>
        </p:blipFill>
        <p:spPr bwMode="auto">
          <a:xfrm>
            <a:off x="6057776" y="4756128"/>
            <a:ext cx="1174440" cy="15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User\Desktop\Лавров 6.11.18 Форум 100+\Опыт применения\Обработка\График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/>
          <a:stretch/>
        </p:blipFill>
        <p:spPr bwMode="auto">
          <a:xfrm>
            <a:off x="8029576" y="1373361"/>
            <a:ext cx="3554776" cy="476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01_НИЦА\ЛОГОТИП\логНИЦ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41" y="2757957"/>
            <a:ext cx="1345852" cy="7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7458076" y="3362325"/>
            <a:ext cx="447675" cy="38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30757" y="3549453"/>
            <a:ext cx="1267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Дилатометр 1.0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на </a:t>
            </a:r>
            <a:r>
              <a:rPr lang="en-US" sz="1100" dirty="0" smtClean="0">
                <a:solidFill>
                  <a:schemeClr val="bg1"/>
                </a:solidFill>
              </a:rPr>
              <a:t>MS Access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Дилатометр 2.0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Delfi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6508915" y="2323023"/>
            <a:ext cx="223837" cy="264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6525468" y="4459777"/>
            <a:ext cx="223838" cy="264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36919" y="571801"/>
            <a:ext cx="5506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7522292" y="1676953"/>
            <a:ext cx="223837" cy="264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7507926" y="5144746"/>
            <a:ext cx="223837" cy="264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15362" name="Picture 2" descr="C:\Users\User\Desktop\Лавров 6.11.18 Форум 100+\Опыт применения\Обработка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4583" b="4665"/>
          <a:stretch/>
        </p:blipFill>
        <p:spPr bwMode="auto">
          <a:xfrm>
            <a:off x="1547591" y="1152523"/>
            <a:ext cx="3662582" cy="5105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Лавров 6.11.18 Форум 100+\Опыт применения\Обработка\График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/>
          <a:stretch/>
        </p:blipFill>
        <p:spPr bwMode="auto">
          <a:xfrm>
            <a:off x="5913485" y="1061855"/>
            <a:ext cx="3984529" cy="5340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538635"/>
            <a:ext cx="508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езультаты испытаний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рафик дилатометр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b="6611"/>
          <a:stretch/>
        </p:blipFill>
        <p:spPr bwMode="auto">
          <a:xfrm>
            <a:off x="435485" y="1821486"/>
            <a:ext cx="6765641" cy="46872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16а_График дилатометр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/>
          <a:stretch/>
        </p:blipFill>
        <p:spPr bwMode="auto">
          <a:xfrm>
            <a:off x="6953110" y="1509485"/>
            <a:ext cx="4839747" cy="352697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3" y="115888"/>
            <a:ext cx="504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dirty="0">
              <a:latin typeface="Verdana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760606" y="3016746"/>
            <a:ext cx="18002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760607" y="4165086"/>
            <a:ext cx="180022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8984570" y="269330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9354362" y="3124209"/>
            <a:ext cx="2162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792" rIns="0" bIns="46792">
            <a:spAutoFit/>
          </a:bodyPr>
          <a:lstStyle/>
          <a:p>
            <a:pPr algn="ctr" defTabSz="957263">
              <a:defRPr/>
            </a:pPr>
            <a:r>
              <a:rPr lang="en-US" sz="1600" b="1" dirty="0">
                <a:latin typeface="Arial" charset="0"/>
                <a:cs typeface="+mn-cs"/>
              </a:rPr>
              <a:t>E = 8,7 </a:t>
            </a:r>
            <a:r>
              <a:rPr lang="ru-RU" sz="1600" b="1" dirty="0">
                <a:latin typeface="Arial" charset="0"/>
                <a:cs typeface="+mn-cs"/>
              </a:rPr>
              <a:t>МПа</a:t>
            </a:r>
          </a:p>
          <a:p>
            <a:pPr defTabSz="957263">
              <a:defRPr/>
            </a:pPr>
            <a:endParaRPr lang="ru-RU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defTabSz="957263">
              <a:defRPr/>
            </a:pPr>
            <a:r>
              <a:rPr lang="en-US" sz="1600" b="1" dirty="0">
                <a:latin typeface="Arial" charset="0"/>
                <a:cs typeface="+mn-cs"/>
              </a:rPr>
              <a:t>v = 0,08</a:t>
            </a:r>
            <a:r>
              <a:rPr lang="ru-RU" sz="1600" b="1" dirty="0">
                <a:latin typeface="Arial" charset="0"/>
                <a:cs typeface="+mn-cs"/>
              </a:rPr>
              <a:t>      </a:t>
            </a:r>
            <a:r>
              <a:rPr lang="en-US" sz="1600" b="1" dirty="0">
                <a:latin typeface="Arial" charset="0"/>
                <a:cs typeface="+mn-cs"/>
              </a:rPr>
              <a:t>n = 18 </a:t>
            </a:r>
            <a:r>
              <a:rPr lang="ru-RU" sz="1600" b="1" dirty="0">
                <a:latin typeface="Arial" charset="0"/>
                <a:cs typeface="+mn-cs"/>
              </a:rPr>
              <a:t>опр.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447870" y="3040103"/>
            <a:ext cx="1654175" cy="5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7964" tIns="46792" rIns="89984" bIns="46792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Arial" charset="0"/>
              </a:rPr>
              <a:t>ИГЭ- 6</a:t>
            </a:r>
          </a:p>
          <a:p>
            <a:pPr eaLnBrk="1" hangingPunct="1"/>
            <a:endParaRPr lang="ru-RU" altLang="ru-RU" sz="16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538635"/>
            <a:ext cx="8978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езультаты обработки испытаний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78743" y="2540001"/>
            <a:ext cx="2975428" cy="2191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43822" y="637787"/>
            <a:ext cx="7483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332" t="24058" r="34370" b="29113"/>
          <a:stretch>
            <a:fillRect/>
          </a:stretch>
        </p:blipFill>
        <p:spPr bwMode="auto">
          <a:xfrm>
            <a:off x="817296" y="1990641"/>
            <a:ext cx="49037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8130" y="999710"/>
            <a:ext cx="110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сопоставления значений модуля деформации,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испытаниям грунтов штампами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расклинивающим дилатометром в точке № 9700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16058" y="2853074"/>
          <a:ext cx="6114362" cy="1950720"/>
        </p:xfrm>
        <a:graphic>
          <a:graphicData uri="http://schemas.openxmlformats.org/drawingml/2006/table">
            <a:tbl>
              <a:tblPr/>
              <a:tblGrid>
                <a:gridCol w="1511510"/>
                <a:gridCol w="2323335"/>
                <a:gridCol w="2279517"/>
              </a:tblGrid>
              <a:tr h="203200">
                <a:tc rowSpan="2"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инженерно-геологического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элемента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endParaRPr lang="ru-RU" sz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Значения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модуля деформации,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МПа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результатам испытания</a:t>
                      </a: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грунтов дилатометром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результатам </a:t>
                      </a: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грунтов штампом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ИГЭ-3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4,9 - 9,6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indent="-3429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(среднее значение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7,2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 и 8,0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(среднее значение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7,0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ИГЭ-5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3,6 - 8,0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(среднее значение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5,7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 и 6,0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381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(среднее значение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4,8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9390" t="71060" r="34542" b="22508"/>
          <a:stretch>
            <a:fillRect/>
          </a:stretch>
        </p:blipFill>
        <p:spPr bwMode="auto">
          <a:xfrm>
            <a:off x="5923369" y="5057522"/>
            <a:ext cx="4314497" cy="5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4383" t="19441" r="43079" b="77815"/>
          <a:stretch>
            <a:fillRect/>
          </a:stretch>
        </p:blipFill>
        <p:spPr bwMode="auto">
          <a:xfrm>
            <a:off x="2063470" y="1739788"/>
            <a:ext cx="2176757" cy="25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5726" t="34681" r="62427" b="43023"/>
          <a:stretch>
            <a:fillRect/>
          </a:stretch>
        </p:blipFill>
        <p:spPr bwMode="auto">
          <a:xfrm>
            <a:off x="566442" y="3285366"/>
            <a:ext cx="331774" cy="21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99064" y="6596390"/>
            <a:ext cx="39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93888" y="1029478"/>
            <a:ext cx="66545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Коэффициент деформационной анизотропии грунтов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четвертичного возраста для Новосибирской области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0" y="5062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671232"/>
              </p:ext>
            </p:extLst>
          </p:nvPr>
        </p:nvGraphicFramePr>
        <p:xfrm>
          <a:off x="550150" y="1796800"/>
          <a:ext cx="10972627" cy="4544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9428"/>
                <a:gridCol w="1988457"/>
                <a:gridCol w="2215206"/>
                <a:gridCol w="1956249"/>
                <a:gridCol w="756488"/>
                <a:gridCol w="1248229"/>
                <a:gridCol w="1144078"/>
                <a:gridCol w="1054492"/>
              </a:tblGrid>
              <a:tr h="2355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Геологический возраст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Генезис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Разновидность грунта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Коэффициент анизотропии, Кα, д.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опр.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</a:t>
                      </a:r>
                      <a:r>
                        <a:rPr lang="en-US" sz="1200" dirty="0">
                          <a:effectLst/>
                        </a:rPr>
                        <a:t>in </a:t>
                      </a:r>
                      <a:r>
                        <a:rPr lang="ru-RU" sz="1200" dirty="0">
                          <a:effectLst/>
                        </a:rPr>
                        <a:t>значение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мах значение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Среднее значение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 IV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Техногенные отложения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намывные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Золошлак </a:t>
                      </a:r>
                      <a:r>
                        <a:rPr lang="ru-RU" sz="1200" dirty="0" smtClean="0">
                          <a:effectLst/>
                        </a:rPr>
                        <a:t>супесчаный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1,32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IV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Аллювиальные отложения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Глина легкая пылеватая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</a:t>
                      </a:r>
                      <a:r>
                        <a:rPr lang="en-US" sz="1200" b="1" dirty="0">
                          <a:effectLst/>
                        </a:rPr>
                        <a:t>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Суглинок легкий пылеватый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0,99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Супесь песчанистая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0,98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III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Суглинок легкий пылеватый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r>
                        <a:rPr lang="en-US" sz="1400" dirty="0">
                          <a:effectLst/>
                        </a:rPr>
                        <a:t> III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Супесь песчанистая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8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vd III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Эолово-делювиальные отложения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Суглинок пылеватый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0,96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6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vd II kd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Суглинок легкий пылеватый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Супесь песчанистая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Saq II kd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Субаквальные отложения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Суглинок тяжелый пылеватый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Супесь песчанистая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 II fd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Озерно-аллювиальные отложения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Суглинок пылеватый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1,03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62" marR="41662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538635"/>
            <a:ext cx="7483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  -   испытание с проколом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Лавров 6.11.18 Форум 100+\62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710" r="38061" b="4695"/>
          <a:stretch/>
        </p:blipFill>
        <p:spPr bwMode="auto">
          <a:xfrm>
            <a:off x="3294742" y="918699"/>
            <a:ext cx="5123543" cy="59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984" y="2422457"/>
            <a:ext cx="101699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Лавров Сергей Николаевич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/>
              <a:t>Директор  ООО </a:t>
            </a:r>
            <a:r>
              <a:rPr lang="ru-RU" sz="2000" b="1" dirty="0"/>
              <a:t>«Новосибирский инженерный центр»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доцент,   канд. техн. наук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Нуждин Леонид Викторович</a:t>
            </a:r>
          </a:p>
          <a:p>
            <a:pPr algn="ctr"/>
            <a:r>
              <a:rPr lang="ru-RU" sz="2000" b="1" dirty="0" smtClean="0"/>
              <a:t>председатель Товарищества Сибирских Геотехников (Т-воСибГт-в),</a:t>
            </a:r>
          </a:p>
          <a:p>
            <a:pPr algn="ctr"/>
            <a:r>
              <a:rPr lang="ru-RU" sz="2000" b="1" dirty="0" smtClean="0"/>
              <a:t>заведующий НИЛ динамики оснований и фундаментов </a:t>
            </a:r>
          </a:p>
          <a:p>
            <a:pPr algn="ctr"/>
            <a:r>
              <a:rPr lang="ru-RU" sz="2000" b="1" dirty="0" smtClean="0"/>
              <a:t>Новосибирского государственного архитектурно-строительного университета (Сибстрин)</a:t>
            </a:r>
          </a:p>
          <a:p>
            <a:pPr algn="ctr"/>
            <a:r>
              <a:rPr lang="ru-RU" sz="2000" b="1" dirty="0" smtClean="0"/>
              <a:t>профессор, канд. техн. наук</a:t>
            </a:r>
          </a:p>
          <a:p>
            <a:pPr algn="ctr"/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13D366-6780-44BF-9682-D5EABFCE98E0}"/>
              </a:ext>
            </a:extLst>
          </p:cNvPr>
          <p:cNvSpPr txBox="1"/>
          <p:nvPr/>
        </p:nvSpPr>
        <p:spPr>
          <a:xfrm>
            <a:off x="371475" y="353847"/>
            <a:ext cx="115529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стандарт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Опыт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результатов.</a:t>
            </a:r>
          </a:p>
          <a:p>
            <a:pPr algn="ctr"/>
            <a:endParaRPr lang="ru-RU" sz="2800" b="1" dirty="0" smtClean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C54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5" y="538635"/>
            <a:ext cx="701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  - техногенные грунты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Лавров 6.11.18 Форум 100+\85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2" r="2001" b="2043"/>
          <a:stretch/>
        </p:blipFill>
        <p:spPr bwMode="auto">
          <a:xfrm>
            <a:off x="3118355" y="1046466"/>
            <a:ext cx="4966101" cy="56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538635"/>
            <a:ext cx="6336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  плотные грунты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Лавров 6.11.18 Форум 100+\Лавров 6.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r="13087"/>
          <a:stretch/>
        </p:blipFill>
        <p:spPr bwMode="auto">
          <a:xfrm>
            <a:off x="2492463" y="1049504"/>
            <a:ext cx="7503886" cy="56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763228" y="6596390"/>
            <a:ext cx="428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5" y="538635"/>
            <a:ext cx="8426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  дочетвертичные грунты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Лавров 6.11.18 Форум 100+\50602_2 Model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36361" r="1147" b="1816"/>
          <a:stretch/>
        </p:blipFill>
        <p:spPr bwMode="auto">
          <a:xfrm>
            <a:off x="587486" y="1168230"/>
            <a:ext cx="11214557" cy="50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678546" y="557882"/>
            <a:ext cx="788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7778" r="40092" b="7561"/>
          <a:stretch/>
        </p:blipFill>
        <p:spPr bwMode="auto">
          <a:xfrm>
            <a:off x="344004" y="1115656"/>
            <a:ext cx="4010695" cy="559606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18313" r="19676" b="17284"/>
          <a:stretch/>
        </p:blipFill>
        <p:spPr bwMode="auto">
          <a:xfrm>
            <a:off x="3124955" y="3292228"/>
            <a:ext cx="5439128" cy="346730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0" t="13444" r="28601" b="18896"/>
          <a:stretch/>
        </p:blipFill>
        <p:spPr bwMode="auto">
          <a:xfrm>
            <a:off x="7574186" y="1377266"/>
            <a:ext cx="4350221" cy="382992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</p:spTree>
    <p:extLst>
      <p:ext uri="{BB962C8B-B14F-4D97-AF65-F5344CB8AC3E}">
        <p14:creationId xmlns:p14="http://schemas.microsoft.com/office/powerpoint/2010/main" val="28137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425142" y="784858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 НГАСУ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2050" name="Picture 2" descr="График ИГЭ-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0"/>
          <a:stretch/>
        </p:blipFill>
        <p:spPr bwMode="auto">
          <a:xfrm>
            <a:off x="514913" y="1803231"/>
            <a:ext cx="5334000" cy="34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График ИГЭ-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 bwMode="auto">
          <a:xfrm>
            <a:off x="6144188" y="1803231"/>
            <a:ext cx="5334000" cy="34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График ИГЭ-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83416" r="17153"/>
          <a:stretch/>
        </p:blipFill>
        <p:spPr bwMode="auto">
          <a:xfrm>
            <a:off x="4515412" y="5327481"/>
            <a:ext cx="3009901" cy="6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229122" y="598343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 -  НГАСУ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02276"/>
              </p:ext>
            </p:extLst>
          </p:nvPr>
        </p:nvGraphicFramePr>
        <p:xfrm>
          <a:off x="686655" y="1237085"/>
          <a:ext cx="10848121" cy="21796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0596"/>
                <a:gridCol w="1790140"/>
                <a:gridCol w="997668"/>
                <a:gridCol w="1257476"/>
                <a:gridCol w="1091199"/>
                <a:gridCol w="1030344"/>
                <a:gridCol w="1796380"/>
                <a:gridCol w="1994318"/>
              </a:tblGrid>
              <a:tr h="334540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ИГЭ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грунта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деформации, Е, МПа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Компрессионные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испытания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Штамп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EEC3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РД-100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66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Статическое зондирование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(СП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47.13330.2012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табл. И.2, И.5)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 22.13330.2011 (Таблица Б.1, Б.3)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3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Одомет-рический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Компрес-сионный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88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Песок мелкий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8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EEC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6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3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Супесь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песчанистая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твердая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C8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EEC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6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19,4*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 descr="Диаграмма общ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47" y="3675311"/>
            <a:ext cx="5816131" cy="2953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543284" y="587792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 - СГТ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33069"/>
              </p:ext>
            </p:extLst>
          </p:nvPr>
        </p:nvGraphicFramePr>
        <p:xfrm>
          <a:off x="491627" y="3286862"/>
          <a:ext cx="11432780" cy="30776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7983"/>
                <a:gridCol w="983334"/>
                <a:gridCol w="3388022"/>
                <a:gridCol w="937983"/>
                <a:gridCol w="937983"/>
                <a:gridCol w="849495"/>
                <a:gridCol w="849495"/>
                <a:gridCol w="849495"/>
                <a:gridCol w="849495"/>
                <a:gridCol w="849495"/>
              </a:tblGrid>
              <a:tr h="2351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ИГЭ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грунта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Лабораторные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исследования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Полевые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исследования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 22.13330.2011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Компрессия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Стабило-метр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Штамп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РД – 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Маркетти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Стат.зонд.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10з2д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Глина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пылеватая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полутвердая с примесью органического вещества водонасыщенная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3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2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10з3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Глина   пылеватая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тугопластичная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водонасыщенная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0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10з3д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Глина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пылеватая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тугопластичная с примесью органического вещества водонасыщенная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6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36117" y="1227121"/>
            <a:ext cx="10597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При </a:t>
            </a:r>
            <a:r>
              <a:rPr lang="ru-RU" sz="2200" b="1" dirty="0"/>
              <a:t>сопоставлении </a:t>
            </a:r>
            <a:r>
              <a:rPr lang="ru-RU" sz="2200" b="1" dirty="0" smtClean="0"/>
              <a:t>использованы  частные значения модуля </a:t>
            </a:r>
            <a:r>
              <a:rPr lang="ru-RU" sz="2200" b="1" dirty="0"/>
              <a:t>деформации </a:t>
            </a:r>
            <a:r>
              <a:rPr lang="ru-RU" sz="2200" b="1" dirty="0" smtClean="0"/>
              <a:t>грунтов  по следующим испытаниям: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тамп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135 опр.;                                               -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стат. зондирование   – &gt; 11000 опр.;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РД-100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7296 опр.;                                            -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компрессионное сжатие    –  3608 опр.;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дилатометр Маркетти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–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1730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опр.;              -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трехосное сжатие       –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321 опр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425142" y="586431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 - СГТ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9218" name="Диаграмма 2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t="-2927" r="-1264" b="-1925"/>
          <a:stretch/>
        </p:blipFill>
        <p:spPr bwMode="auto">
          <a:xfrm>
            <a:off x="6081043" y="1354668"/>
            <a:ext cx="5843364" cy="3976982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Диаграмма 1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2232" b="4068"/>
          <a:stretch/>
        </p:blipFill>
        <p:spPr bwMode="auto">
          <a:xfrm>
            <a:off x="286439" y="1630496"/>
            <a:ext cx="5661998" cy="349304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925" y="5327495"/>
            <a:ext cx="560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Соотношение значений модуля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деформации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грунтов,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определенных различными методами исследований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2815" y="53316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Относительное отклонение значений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модуля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деформации грунтов,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полученные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разными методами исследований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11266" name="Диаграмма 17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1379" r="2004" b="4228"/>
          <a:stretch/>
        </p:blipFill>
        <p:spPr bwMode="auto">
          <a:xfrm>
            <a:off x="552449" y="2409825"/>
            <a:ext cx="5112807" cy="343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Диаграмма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1" t="-2542" r="-2219" b="-3761"/>
          <a:stretch>
            <a:fillRect/>
          </a:stretch>
        </p:blipFill>
        <p:spPr bwMode="auto">
          <a:xfrm>
            <a:off x="6142450" y="2252721"/>
            <a:ext cx="5781957" cy="358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948393" y="1975722"/>
            <a:ext cx="3081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Компрессионное  сжатие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7585021" y="1905674"/>
            <a:ext cx="3081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Трехосное  сжатие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090058" y="586431"/>
            <a:ext cx="909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 - СГТ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Лабораторные методы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11268" name="Диаграмма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234" r="963" b="1697"/>
          <a:stretch>
            <a:fillRect/>
          </a:stretch>
        </p:blipFill>
        <p:spPr bwMode="auto">
          <a:xfrm>
            <a:off x="469795" y="2185824"/>
            <a:ext cx="5582662" cy="365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Диаграмма 1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0" t="-2357" r="-2216" b="-4437"/>
          <a:stretch>
            <a:fillRect/>
          </a:stretch>
        </p:blipFill>
        <p:spPr bwMode="auto">
          <a:xfrm>
            <a:off x="6154057" y="2185824"/>
            <a:ext cx="5474001" cy="38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2971350" y="1874968"/>
            <a:ext cx="3081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Штамп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7511630" y="1908825"/>
            <a:ext cx="3081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Дилатометр Маркетти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090057" y="623668"/>
            <a:ext cx="9092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 - СГТ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Полевые  методы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332078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15649" r="46158" b="11393"/>
          <a:stretch/>
        </p:blipFill>
        <p:spPr bwMode="auto">
          <a:xfrm>
            <a:off x="599935" y="855103"/>
            <a:ext cx="4413149" cy="572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29956" y="3457240"/>
            <a:ext cx="62818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Публичное обсуждение                                        9.02-10.04.2018</a:t>
            </a:r>
          </a:p>
          <a:p>
            <a:pPr marL="457200" indent="-457200">
              <a:buFontTx/>
              <a:buChar char="-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Экспертное заключение ПК 19 «Геотехника»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ТК 465 «Строительство»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 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13.08.2018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утверждения Росстандартом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02.11.2018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в действие                                                      01.01.2019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5509353" y="2508334"/>
            <a:ext cx="59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национальной стандартизации на 2018 г.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Шифр ПНС 1.13.465-1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096.18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5526162" y="1083616"/>
            <a:ext cx="630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ГОСТ Р 58270-2018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Грунты. Метод испытания расклинивающим дилатометром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2332312" y="598343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Сопоставление результатов  - СГТ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686655" y="122208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43004"/>
              </p:ext>
            </p:extLst>
          </p:nvPr>
        </p:nvGraphicFramePr>
        <p:xfrm>
          <a:off x="1103086" y="2329537"/>
          <a:ext cx="9743751" cy="40105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0067"/>
                <a:gridCol w="3438728"/>
                <a:gridCol w="1951015"/>
                <a:gridCol w="1843941"/>
              </a:tblGrid>
              <a:tr h="80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Метод исследований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Уравнение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регрессии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Коэффициент корреляции, </a:t>
                      </a:r>
                      <a:r>
                        <a:rPr lang="en-US" dirty="0"/>
                        <a:t>r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Сила связи</a:t>
                      </a:r>
                    </a:p>
                  </a:txBody>
                  <a:tcPr marL="68580" marR="68580" marT="0" marB="0" anchor="ctr"/>
                </a:tc>
              </a:tr>
              <a:tr h="80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b="1" dirty="0"/>
                        <a:t>Компрессионное сжатие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 smtClean="0"/>
                        <a:t>E</a:t>
                      </a:r>
                      <a:r>
                        <a:rPr lang="ru-RU" sz="1100" b="1" dirty="0" smtClean="0"/>
                        <a:t>РД</a:t>
                      </a:r>
                      <a:r>
                        <a:rPr lang="ru-RU" b="1" dirty="0" smtClean="0"/>
                        <a:t> = </a:t>
                      </a:r>
                      <a:r>
                        <a:rPr lang="ru-RU" b="1" dirty="0"/>
                        <a:t>2,08 </a:t>
                      </a:r>
                      <a:r>
                        <a:rPr lang="en-US" b="1" dirty="0"/>
                        <a:t>E</a:t>
                      </a:r>
                      <a:r>
                        <a:rPr lang="ru-RU" sz="1100" b="1" dirty="0"/>
                        <a:t>К</a:t>
                      </a:r>
                      <a:r>
                        <a:rPr lang="ru-RU" b="1" dirty="0"/>
                        <a:t> + 3,19 МПа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0,78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высокая</a:t>
                      </a:r>
                    </a:p>
                  </a:txBody>
                  <a:tcPr marL="68580" marR="68580" marT="0" marB="0" anchor="ctr"/>
                </a:tc>
              </a:tr>
              <a:tr h="80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b="1" dirty="0"/>
                        <a:t>Трехосное сжатие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 smtClean="0"/>
                        <a:t>E</a:t>
                      </a:r>
                      <a:r>
                        <a:rPr lang="ru-RU" sz="1100" b="1" dirty="0" smtClean="0"/>
                        <a:t>РД</a:t>
                      </a:r>
                      <a:r>
                        <a:rPr lang="ru-RU" b="1" dirty="0" smtClean="0"/>
                        <a:t> = </a:t>
                      </a:r>
                      <a:r>
                        <a:rPr lang="ru-RU" b="1" dirty="0"/>
                        <a:t>0,75 </a:t>
                      </a:r>
                      <a:r>
                        <a:rPr lang="en-US" b="1" dirty="0"/>
                        <a:t>E</a:t>
                      </a:r>
                      <a:r>
                        <a:rPr lang="ru-RU" sz="1100" b="1" dirty="0"/>
                        <a:t>СТ</a:t>
                      </a:r>
                      <a:r>
                        <a:rPr lang="ru-RU" b="1" dirty="0"/>
                        <a:t> + 2,81 МПа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0,71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высокая</a:t>
                      </a:r>
                    </a:p>
                  </a:txBody>
                  <a:tcPr marL="68580" marR="68580" marT="0" marB="0" anchor="ctr"/>
                </a:tc>
              </a:tr>
              <a:tr h="80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b="1" dirty="0" smtClean="0"/>
                        <a:t>Штамп</a:t>
                      </a:r>
                      <a:r>
                        <a:rPr lang="ru-RU" b="1" dirty="0"/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/>
                        <a:t>E</a:t>
                      </a:r>
                      <a:r>
                        <a:rPr lang="ru-RU" sz="1100" b="1" dirty="0"/>
                        <a:t>РД</a:t>
                      </a:r>
                      <a:r>
                        <a:rPr lang="ru-RU" b="1" dirty="0"/>
                        <a:t> = 0,91 </a:t>
                      </a:r>
                      <a:r>
                        <a:rPr lang="en-US" b="1" dirty="0"/>
                        <a:t>E</a:t>
                      </a:r>
                      <a:r>
                        <a:rPr lang="ru-RU" sz="1100" b="1" dirty="0"/>
                        <a:t>ШТ</a:t>
                      </a:r>
                      <a:r>
                        <a:rPr lang="ru-RU" b="1" dirty="0"/>
                        <a:t> + 3,20 МПа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0,87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высокая</a:t>
                      </a:r>
                    </a:p>
                  </a:txBody>
                  <a:tcPr marL="68580" marR="68580" marT="0" marB="0" anchor="ctr"/>
                </a:tc>
              </a:tr>
              <a:tr h="80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b="1" dirty="0"/>
                        <a:t>Дилатометр Маркетти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dirty="0"/>
                        <a:t>E</a:t>
                      </a:r>
                      <a:r>
                        <a:rPr lang="ru-RU" sz="1100" b="1" dirty="0"/>
                        <a:t>РД</a:t>
                      </a:r>
                      <a:r>
                        <a:rPr lang="ru-RU" b="1" dirty="0"/>
                        <a:t> = 0,77 </a:t>
                      </a:r>
                      <a:r>
                        <a:rPr lang="en-US" b="1" dirty="0"/>
                        <a:t>E</a:t>
                      </a:r>
                      <a:r>
                        <a:rPr lang="ru-RU" sz="1100" b="1" dirty="0"/>
                        <a:t>М</a:t>
                      </a:r>
                      <a:r>
                        <a:rPr lang="ru-RU" b="1" dirty="0"/>
                        <a:t> + 3,64 МПа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0,89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dirty="0"/>
                        <a:t>высокая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15542" y="1275451"/>
            <a:ext cx="85179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Корреляционная зависимость значений модуля деформации грунтов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расклинивающему дилатометру </a:t>
            </a:r>
          </a:p>
        </p:txBody>
      </p:sp>
    </p:spTree>
    <p:extLst>
      <p:ext uri="{BB962C8B-B14F-4D97-AF65-F5344CB8AC3E}">
        <p14:creationId xmlns:p14="http://schemas.microsoft.com/office/powerpoint/2010/main" val="33868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705703" y="845424"/>
            <a:ext cx="9419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Разработчики национального стандарта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8472F6-5E3F-4A0C-B569-DA819DC16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"/>
            <a:ext cx="140352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4390" y="2125196"/>
            <a:ext cx="9633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СРО </a:t>
            </a:r>
            <a:r>
              <a:rPr lang="ru-RU" sz="3200" dirty="0"/>
              <a:t>Ассоциация «КубаньСтройИзыскания»  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директор Т.П</a:t>
            </a:r>
            <a:r>
              <a:rPr lang="ru-RU" sz="3200" dirty="0"/>
              <a:t>. </a:t>
            </a:r>
            <a:r>
              <a:rPr lang="ru-RU" sz="3200" dirty="0" smtClean="0"/>
              <a:t>Хлебникова</a:t>
            </a: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ООО </a:t>
            </a:r>
            <a:r>
              <a:rPr lang="ru-RU" sz="3200" dirty="0"/>
              <a:t>«Новосибирский инженерный центр»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</a:t>
            </a:r>
            <a:r>
              <a:rPr lang="ru-RU" sz="3200" dirty="0"/>
              <a:t>  </a:t>
            </a:r>
            <a:r>
              <a:rPr lang="ru-RU" sz="3200" dirty="0" smtClean="0"/>
              <a:t>     канд. техн. наук,   директор  С.Н</a:t>
            </a:r>
            <a:r>
              <a:rPr lang="ru-RU" sz="3200" dirty="0"/>
              <a:t>. </a:t>
            </a:r>
            <a:r>
              <a:rPr lang="ru-RU" sz="3200" dirty="0" smtClean="0"/>
              <a:t>Лавров </a:t>
            </a:r>
            <a:r>
              <a:rPr lang="ru-RU" sz="3200" dirty="0"/>
              <a:t>  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ООО </a:t>
            </a:r>
            <a:r>
              <a:rPr lang="ru-RU" sz="3200" dirty="0"/>
              <a:t>«КраснодарТИСИЗ» </a:t>
            </a:r>
            <a:endParaRPr lang="ru-RU" sz="3200" dirty="0" smtClean="0"/>
          </a:p>
          <a:p>
            <a:r>
              <a:rPr lang="ru-RU" sz="3200" dirty="0" smtClean="0"/>
              <a:t>		директор  </a:t>
            </a:r>
            <a:r>
              <a:rPr lang="ru-RU" sz="3200" dirty="0"/>
              <a:t>А.Н. </a:t>
            </a:r>
            <a:r>
              <a:rPr lang="ru-RU" sz="3200" dirty="0" smtClean="0"/>
              <a:t>Хлебников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994346" y="16736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453241" y="703895"/>
            <a:ext cx="968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Полевой метод определения сжимаемости грунтов «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5809" y="2182849"/>
            <a:ext cx="2098051" cy="473274"/>
          </a:xfrm>
          <a:prstGeom prst="rect">
            <a:avLst/>
          </a:prstGeom>
          <a:solidFill>
            <a:schemeClr val="bg1"/>
          </a:solidFill>
          <a:ln w="28575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392902" y="2293163"/>
            <a:ext cx="14038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дисперсные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7210" y="2811792"/>
            <a:ext cx="2098051" cy="4732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624303" y="2922106"/>
            <a:ext cx="14038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природные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6674" y="2811792"/>
            <a:ext cx="2098051" cy="473274"/>
          </a:xfrm>
          <a:prstGeom prst="rect">
            <a:avLst/>
          </a:prstGeom>
          <a:solidFill>
            <a:schemeClr val="bg2"/>
          </a:solidFill>
          <a:ln w="28575">
            <a:solidFill>
              <a:srgbClr val="005B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8093767" y="2922106"/>
            <a:ext cx="16639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техногенные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1583" y="3568370"/>
            <a:ext cx="2459768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4704879" y="3568370"/>
            <a:ext cx="2829947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песчаные,</a:t>
            </a: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глинистые,</a:t>
            </a: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органо-минеральные,</a:t>
            </a: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органические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073853" y="5056345"/>
            <a:ext cx="84480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распространяется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098752" y="1488164"/>
            <a:ext cx="98004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Распространяется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028167" y="2416273"/>
            <a:ext cx="853416" cy="23985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41351" y="2419486"/>
            <a:ext cx="643080" cy="23663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28166" y="3410857"/>
            <a:ext cx="552806" cy="3731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660949" y="3410857"/>
            <a:ext cx="469699" cy="37316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810248" y="16736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2064411" y="5111641"/>
            <a:ext cx="84480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buFontTx/>
              <a:buChar char="-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мерзлые грунты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2071155" y="5838576"/>
            <a:ext cx="84480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85750" lvl="1" indent="-285750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buFontTx/>
              <a:buChar char="-"/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buFontTx/>
              <a:buChar char="-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рунты, содержащие обломки кристаллических пород размером более 2 мм</a:t>
            </a:r>
          </a:p>
          <a:p>
            <a:pPr marL="0" lvl="1" algn="ctr" eaLnBrk="0" fontAlgn="auto" hangingPunct="0">
              <a:spcAft>
                <a:spcPts val="0"/>
              </a:spcAft>
              <a:buClr>
                <a:srgbClr val="333399"/>
              </a:buClr>
              <a:buSzPct val="75000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705703" y="683697"/>
            <a:ext cx="9419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Конструкция расклинивающего дилатометра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8472F6-5E3F-4A0C-B569-DA819DC16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7"/>
            <a:ext cx="1403526" cy="6858000"/>
          </a:xfrm>
          <a:prstGeom prst="rect">
            <a:avLst/>
          </a:prstGeom>
        </p:spPr>
      </p:pic>
      <p:pic>
        <p:nvPicPr>
          <p:cNvPr id="1027" name="Picture 3" descr="G:\01_Проекты\02_Для сайта\ДЛЯ ДИЛАТОМЕТРА\РД-100 Галерея\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5400" y="-6989763"/>
            <a:ext cx="5713200" cy="38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01_Проекты\02_Для сайта\ДЛЯ ДИЛАТОМЕТРА\РД-100 Галерея\IM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7838" y="-7599363"/>
            <a:ext cx="3913200" cy="26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188853" y="144786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1026" name="Picture 2" descr="Рисунок 1 Общий ви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88" y="1425348"/>
            <a:ext cx="9136762" cy="471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3884" y="5913957"/>
            <a:ext cx="89843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расклинивающий дилатометр;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– кабель;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регистратор.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684181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Конструкция расклинивающего дилатометра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_11.09.18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8364" y="1217736"/>
            <a:ext cx="2880360" cy="520777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73714"/>
              </p:ext>
            </p:extLst>
          </p:nvPr>
        </p:nvGraphicFramePr>
        <p:xfrm>
          <a:off x="5313959" y="1380161"/>
          <a:ext cx="4859867" cy="50453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16109"/>
                <a:gridCol w="1243758"/>
              </a:tblGrid>
              <a:tr h="4920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Размер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Расчетная длина рабочей грани h, 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Ширина рабочей грани b, 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Угол наклона рабочей грани дилатометра к плоскости симметрии α, градус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01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Ширина (диаметр) датчика давления d, 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Перемещение грунта по центру датчика давления, задаваемое рабочей гранью дилатометра 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  <a:r>
                        <a:rPr lang="en-US" sz="1400" dirty="0" smtClean="0">
                          <a:effectLst/>
                        </a:rPr>
                        <a:t>s</a:t>
                      </a:r>
                      <a:r>
                        <a:rPr lang="ru-RU" sz="1400" dirty="0">
                          <a:effectLst/>
                        </a:rPr>
                        <a:t>, 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6,98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Толщина режущей кромки </a:t>
                      </a:r>
                      <a:r>
                        <a:rPr lang="ru-RU" sz="1400" dirty="0" smtClean="0">
                          <a:effectLst/>
                        </a:rPr>
                        <a:t>   t</a:t>
                      </a:r>
                      <a:r>
                        <a:rPr lang="ru-RU" sz="1400" dirty="0">
                          <a:effectLst/>
                        </a:rPr>
                        <a:t>, 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 более 2,0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1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Диаметр штанг на высоте 600 см выше расклинивающего дилатометра 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ru-RU" sz="1400" dirty="0">
                          <a:effectLst/>
                        </a:rPr>
                        <a:t>, мм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</p:spTree>
    <p:extLst>
      <p:ext uri="{BB962C8B-B14F-4D97-AF65-F5344CB8AC3E}">
        <p14:creationId xmlns:p14="http://schemas.microsoft.com/office/powerpoint/2010/main" val="33868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678314"/>
            <a:ext cx="10457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конструкции расклинивающего дилатометра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625529" y="1730014"/>
            <a:ext cx="11422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Симметричная форма клина;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Сплошная единая поверхность мембраны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встроенного датчика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давления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рабочей гранью дилатометра;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Герметичность;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жесткости датчика давления – не менее 4х10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Н/м;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Погрешность измерения контактного давления – не более 0,003 МПа;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Точность определения модуля деформации – 0,1 МПа.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9FBB11F-3B4F-4456-9711-C8D1AAB4F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26" y="4825663"/>
            <a:ext cx="2018174" cy="20323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4710BC-1D6F-4319-BBE8-F1E6F72E1C98}"/>
              </a:ext>
            </a:extLst>
          </p:cNvPr>
          <p:cNvSpPr txBox="1"/>
          <p:nvPr/>
        </p:nvSpPr>
        <p:spPr>
          <a:xfrm>
            <a:off x="11924407" y="6582569"/>
            <a:ext cx="247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1D3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dirty="0">
              <a:solidFill>
                <a:srgbClr val="1D3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C41BE3-9379-489A-AAEC-3CCD993718A4}"/>
              </a:ext>
            </a:extLst>
          </p:cNvPr>
          <p:cNvSpPr txBox="1"/>
          <p:nvPr/>
        </p:nvSpPr>
        <p:spPr>
          <a:xfrm>
            <a:off x="1065856" y="678314"/>
            <a:ext cx="7884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для проведения испытаний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EC81A2-32D4-4BC7-857D-0F11161F5ABB}"/>
              </a:ext>
            </a:extLst>
          </p:cNvPr>
          <p:cNvSpPr txBox="1"/>
          <p:nvPr/>
        </p:nvSpPr>
        <p:spPr>
          <a:xfrm>
            <a:off x="1065856" y="155094"/>
            <a:ext cx="1136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C54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испытания грунтов расклинивающим дилатометром</a:t>
            </a:r>
          </a:p>
        </p:txBody>
      </p:sp>
      <p:pic>
        <p:nvPicPr>
          <p:cNvPr id="14" name="Picture 29" descr="р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439" y="1217735"/>
            <a:ext cx="2234373" cy="5184775"/>
          </a:xfrm>
          <a:prstGeom prst="rect">
            <a:avLst/>
          </a:prstGeom>
          <a:noFill/>
        </p:spPr>
      </p:pic>
      <p:pic>
        <p:nvPicPr>
          <p:cNvPr id="15" name="Picture 2" descr="G:\Фото\Для карусели\2ctat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1"/>
          <a:stretch/>
        </p:blipFill>
        <p:spPr bwMode="auto">
          <a:xfrm>
            <a:off x="769903" y="1565298"/>
            <a:ext cx="5724939" cy="44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1438</Words>
  <Application>Microsoft Office PowerPoint</Application>
  <PresentationFormat>Произвольный</PresentationFormat>
  <Paragraphs>485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vaxer</dc:creator>
  <cp:lastModifiedBy>User</cp:lastModifiedBy>
  <cp:revision>266</cp:revision>
  <cp:lastPrinted>2018-08-14T06:31:31Z</cp:lastPrinted>
  <dcterms:created xsi:type="dcterms:W3CDTF">2017-07-27T12:18:50Z</dcterms:created>
  <dcterms:modified xsi:type="dcterms:W3CDTF">2018-12-04T06:40:10Z</dcterms:modified>
</cp:coreProperties>
</file>